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Georgia Pro Light" charset="1" panose="02040302050405020303"/>
      <p:regular r:id="rId24"/>
    </p:embeddedFont>
    <p:embeddedFont>
      <p:font typeface="DM Sans" charset="1" panose="00000000000000000000"/>
      <p:regular r:id="rId25"/>
    </p:embeddedFont>
    <p:embeddedFont>
      <p:font typeface="DM Sans Bold" charset="1" panose="000000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https://www.linkedin.com/in/vineela-pagolu-a5b44b2a4/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991600" cy="10287000"/>
            <a:chOff x="0" y="0"/>
            <a:chExt cx="1035548" cy="11847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35548" cy="1184737"/>
            </a:xfrm>
            <a:custGeom>
              <a:avLst/>
              <a:gdLst/>
              <a:ahLst/>
              <a:cxnLst/>
              <a:rect r="r" b="b" t="t" l="l"/>
              <a:pathLst>
                <a:path h="1184737" w="1035548">
                  <a:moveTo>
                    <a:pt x="0" y="0"/>
                  </a:moveTo>
                  <a:lnTo>
                    <a:pt x="1035548" y="0"/>
                  </a:lnTo>
                  <a:lnTo>
                    <a:pt x="1035548" y="1184737"/>
                  </a:lnTo>
                  <a:lnTo>
                    <a:pt x="0" y="1184737"/>
                  </a:lnTo>
                  <a:close/>
                </a:path>
              </a:pathLst>
            </a:custGeom>
            <a:blipFill>
              <a:blip r:embed="rId2"/>
              <a:stretch>
                <a:fillRect l="0" t="-378" r="0" b="-37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744200" y="666750"/>
            <a:ext cx="6877050" cy="585084"/>
            <a:chOff x="0" y="0"/>
            <a:chExt cx="9169400" cy="780112"/>
          </a:xfrm>
        </p:grpSpPr>
        <p:sp>
          <p:nvSpPr>
            <p:cNvPr name="Freeform 5" id="5"/>
            <p:cNvSpPr/>
            <p:nvPr/>
          </p:nvSpPr>
          <p:spPr>
            <a:xfrm flipH="true" flipV="false" rot="-5400000">
              <a:off x="36553" y="74861"/>
              <a:ext cx="555143" cy="628248"/>
            </a:xfrm>
            <a:custGeom>
              <a:avLst/>
              <a:gdLst/>
              <a:ahLst/>
              <a:cxnLst/>
              <a:rect r="r" b="b" t="t" l="l"/>
              <a:pathLst>
                <a:path h="628248" w="555143">
                  <a:moveTo>
                    <a:pt x="555143" y="0"/>
                  </a:moveTo>
                  <a:lnTo>
                    <a:pt x="0" y="0"/>
                  </a:lnTo>
                  <a:lnTo>
                    <a:pt x="0" y="628248"/>
                  </a:lnTo>
                  <a:lnTo>
                    <a:pt x="555143" y="628248"/>
                  </a:lnTo>
                  <a:lnTo>
                    <a:pt x="555143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795304" y="95250"/>
              <a:ext cx="8374096" cy="684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55"/>
                </a:lnSpc>
              </a:pPr>
              <a:r>
                <a:rPr lang="en-US" sz="3864" spc="-77">
                  <a:solidFill>
                    <a:srgbClr val="C5CBE3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Infosys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734675" y="1562100"/>
            <a:ext cx="6886575" cy="2007943"/>
            <a:chOff x="0" y="0"/>
            <a:chExt cx="9182100" cy="267725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42875"/>
              <a:ext cx="9182100" cy="1487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025"/>
                </a:lnSpc>
              </a:pPr>
              <a:r>
                <a:rPr lang="en-US" sz="8025">
                  <a:solidFill>
                    <a:srgbClr val="C5CBE3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NarrativeNexus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881603"/>
              <a:ext cx="9172670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039"/>
                </a:lnSpc>
              </a:pPr>
              <a:r>
                <a:rPr lang="en-US" sz="3599">
                  <a:solidFill>
                    <a:srgbClr val="C5CBE3"/>
                  </a:solidFill>
                  <a:latin typeface="DM Sans"/>
                  <a:ea typeface="DM Sans"/>
                  <a:cs typeface="DM Sans"/>
                  <a:sym typeface="DM Sans"/>
                </a:rPr>
                <a:t>AI-Driven Text Analysis Platform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744200" y="8549222"/>
            <a:ext cx="6982153" cy="1080553"/>
            <a:chOff x="0" y="0"/>
            <a:chExt cx="9309538" cy="1440738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850700"/>
              <a:ext cx="9309538" cy="5900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44"/>
                </a:lnSpc>
                <a:spcBef>
                  <a:spcPct val="0"/>
                </a:spcBef>
              </a:pPr>
              <a:r>
                <a:rPr lang="en-US" sz="2674">
                  <a:solidFill>
                    <a:srgbClr val="C5CBE3"/>
                  </a:solidFill>
                  <a:latin typeface="DM Sans"/>
                  <a:ea typeface="DM Sans"/>
                  <a:cs typeface="DM Sans"/>
                  <a:sym typeface="DM Sans"/>
                </a:rPr>
                <a:t>VINEELA PAGOLU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66675"/>
              <a:ext cx="9309538" cy="700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24"/>
                </a:lnSpc>
                <a:spcBef>
                  <a:spcPct val="0"/>
                </a:spcBef>
              </a:pPr>
              <a:r>
                <a:rPr lang="en-US" b="true" sz="3160">
                  <a:solidFill>
                    <a:srgbClr val="C5CBE3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PRESENTED BY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51683" y="3158372"/>
            <a:ext cx="8409644" cy="6696179"/>
          </a:xfrm>
          <a:custGeom>
            <a:avLst/>
            <a:gdLst/>
            <a:ahLst/>
            <a:cxnLst/>
            <a:rect r="r" b="b" t="t" l="l"/>
            <a:pathLst>
              <a:path h="6696179" w="8409644">
                <a:moveTo>
                  <a:pt x="0" y="0"/>
                </a:moveTo>
                <a:lnTo>
                  <a:pt x="8409645" y="0"/>
                </a:lnTo>
                <a:lnTo>
                  <a:pt x="8409645" y="6696179"/>
                </a:lnTo>
                <a:lnTo>
                  <a:pt x="0" y="66961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66750" y="666750"/>
            <a:ext cx="8324850" cy="3113351"/>
            <a:chOff x="0" y="0"/>
            <a:chExt cx="11099800" cy="415113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66675"/>
              <a:ext cx="11099800" cy="1554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C5CBE3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Sentiment Analysis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047803"/>
              <a:ext cx="11099800" cy="21033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219"/>
                </a:lnSpc>
              </a:pPr>
              <a:r>
                <a:rPr lang="en-US" sz="2299">
                  <a:solidFill>
                    <a:srgbClr val="C5CBE3"/>
                  </a:solidFill>
                  <a:latin typeface="DM Sans"/>
                  <a:ea typeface="DM Sans"/>
                  <a:cs typeface="DM Sans"/>
                  <a:sym typeface="DM Sans"/>
                </a:rPr>
                <a:t>This section introduces the </a:t>
              </a:r>
              <a:r>
                <a:rPr lang="en-US" b="true" sz="2299">
                  <a:solidFill>
                    <a:srgbClr val="C5CBE3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VADER Sentiment Analyzer</a:t>
              </a:r>
              <a:r>
                <a:rPr lang="en-US" sz="2299">
                  <a:solidFill>
                    <a:srgbClr val="C5CBE3"/>
                  </a:solidFill>
                  <a:latin typeface="DM Sans"/>
                  <a:ea typeface="DM Sans"/>
                  <a:cs typeface="DM Sans"/>
                  <a:sym typeface="DM Sans"/>
                </a:rPr>
                <a:t>, focusing on its ability to classify text as positive or negative, offering insights into public sentiment effectively and efficiently.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00504" y="2482784"/>
            <a:ext cx="11409046" cy="7601277"/>
          </a:xfrm>
          <a:custGeom>
            <a:avLst/>
            <a:gdLst/>
            <a:ahLst/>
            <a:cxnLst/>
            <a:rect r="r" b="b" t="t" l="l"/>
            <a:pathLst>
              <a:path h="7601277" w="11409046">
                <a:moveTo>
                  <a:pt x="0" y="0"/>
                </a:moveTo>
                <a:lnTo>
                  <a:pt x="11409047" y="0"/>
                </a:lnTo>
                <a:lnTo>
                  <a:pt x="11409047" y="7601277"/>
                </a:lnTo>
                <a:lnTo>
                  <a:pt x="0" y="76012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2350223" cy="4094426"/>
            <a:chOff x="0" y="0"/>
            <a:chExt cx="16466964" cy="545923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66675"/>
              <a:ext cx="16466964" cy="1554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C5CBE3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Summarization Methods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289103"/>
              <a:ext cx="6979553" cy="3170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219"/>
                </a:lnSpc>
              </a:pPr>
              <a:r>
                <a:rPr lang="en-US" sz="2299">
                  <a:solidFill>
                    <a:srgbClr val="C5CBE3"/>
                  </a:solidFill>
                  <a:latin typeface="DM Sans"/>
                  <a:ea typeface="DM Sans"/>
                  <a:cs typeface="DM Sans"/>
                  <a:sym typeface="DM Sans"/>
                </a:rPr>
                <a:t>This section explores the </a:t>
              </a:r>
              <a:r>
                <a:rPr lang="en-US" b="true" sz="2299">
                  <a:solidFill>
                    <a:srgbClr val="C5CBE3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differences between extractive and abstractive summarization</a:t>
              </a:r>
              <a:r>
                <a:rPr lang="en-US" sz="2299">
                  <a:solidFill>
                    <a:srgbClr val="C5CBE3"/>
                  </a:solidFill>
                  <a:latin typeface="DM Sans"/>
                  <a:ea typeface="DM Sans"/>
                  <a:cs typeface="DM Sans"/>
                  <a:sym typeface="DM Sans"/>
                </a:rPr>
                <a:t>, highlighting why abstractive methods are often more human-like in creating coherent summaries from text.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91600" y="2095793"/>
            <a:ext cx="8714789" cy="6532272"/>
          </a:xfrm>
          <a:custGeom>
            <a:avLst/>
            <a:gdLst/>
            <a:ahLst/>
            <a:cxnLst/>
            <a:rect r="r" b="b" t="t" l="l"/>
            <a:pathLst>
              <a:path h="6532272" w="8714789">
                <a:moveTo>
                  <a:pt x="0" y="0"/>
                </a:moveTo>
                <a:lnTo>
                  <a:pt x="8714789" y="0"/>
                </a:lnTo>
                <a:lnTo>
                  <a:pt x="8714789" y="6532272"/>
                </a:lnTo>
                <a:lnTo>
                  <a:pt x="0" y="6532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5181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66750" y="666750"/>
            <a:ext cx="8324850" cy="4227776"/>
            <a:chOff x="0" y="0"/>
            <a:chExt cx="11099800" cy="563703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66675"/>
              <a:ext cx="11099800" cy="30405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C5CBE3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Visualizations Overview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533703"/>
              <a:ext cx="10530555" cy="21033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219"/>
                </a:lnSpc>
              </a:pPr>
              <a:r>
                <a:rPr lang="en-US" sz="2299">
                  <a:solidFill>
                    <a:srgbClr val="C5CBE3"/>
                  </a:solidFill>
                  <a:latin typeface="DM Sans"/>
                  <a:ea typeface="DM Sans"/>
                  <a:cs typeface="DM Sans"/>
                  <a:sym typeface="DM Sans"/>
                </a:rPr>
                <a:t>This section presents data visualizations, including topic distribution charts, word clouds, and sentiment graphs, to effectively communicate our analysis results and insights at a glance.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C7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2195" y="4678546"/>
            <a:ext cx="9643693" cy="5050884"/>
          </a:xfrm>
          <a:custGeom>
            <a:avLst/>
            <a:gdLst/>
            <a:ahLst/>
            <a:cxnLst/>
            <a:rect r="r" b="b" t="t" l="l"/>
            <a:pathLst>
              <a:path h="5050884" w="9643693">
                <a:moveTo>
                  <a:pt x="0" y="0"/>
                </a:moveTo>
                <a:lnTo>
                  <a:pt x="9643693" y="0"/>
                </a:lnTo>
                <a:lnTo>
                  <a:pt x="9643693" y="5050884"/>
                </a:lnTo>
                <a:lnTo>
                  <a:pt x="0" y="50508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28199" y="306465"/>
            <a:ext cx="7920666" cy="4148449"/>
          </a:xfrm>
          <a:custGeom>
            <a:avLst/>
            <a:gdLst/>
            <a:ahLst/>
            <a:cxnLst/>
            <a:rect r="r" b="b" t="t" l="l"/>
            <a:pathLst>
              <a:path h="4148449" w="7920666">
                <a:moveTo>
                  <a:pt x="0" y="0"/>
                </a:moveTo>
                <a:lnTo>
                  <a:pt x="7920667" y="0"/>
                </a:lnTo>
                <a:lnTo>
                  <a:pt x="7920667" y="4148449"/>
                </a:lnTo>
                <a:lnTo>
                  <a:pt x="0" y="41484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74871" y="5576101"/>
            <a:ext cx="6685385" cy="3509827"/>
          </a:xfrm>
          <a:custGeom>
            <a:avLst/>
            <a:gdLst/>
            <a:ahLst/>
            <a:cxnLst/>
            <a:rect r="r" b="b" t="t" l="l"/>
            <a:pathLst>
              <a:path h="3509827" w="6685385">
                <a:moveTo>
                  <a:pt x="0" y="0"/>
                </a:moveTo>
                <a:lnTo>
                  <a:pt x="6685385" y="0"/>
                </a:lnTo>
                <a:lnTo>
                  <a:pt x="6685385" y="3509827"/>
                </a:lnTo>
                <a:lnTo>
                  <a:pt x="0" y="35098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66750" y="666750"/>
            <a:ext cx="8324850" cy="3187011"/>
            <a:chOff x="0" y="0"/>
            <a:chExt cx="11099800" cy="424934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66675"/>
              <a:ext cx="11099800" cy="1554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1A1A1A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User Interface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047803"/>
              <a:ext cx="11099800" cy="2201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359"/>
                </a:lnSpc>
              </a:pPr>
              <a:r>
                <a:rPr lang="en-US" sz="2399">
                  <a:solidFill>
                    <a:srgbClr val="1A1A1A"/>
                  </a:solidFill>
                  <a:latin typeface="DM Sans"/>
                  <a:ea typeface="DM Sans"/>
                  <a:cs typeface="DM Sans"/>
                  <a:sym typeface="DM Sans"/>
                </a:rPr>
                <a:t>The </a:t>
              </a:r>
              <a:r>
                <a:rPr lang="en-US" b="true" sz="2399">
                  <a:solidFill>
                    <a:srgbClr val="1A1A1A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User Interface</a:t>
              </a:r>
              <a:r>
                <a:rPr lang="en-US" sz="2399">
                  <a:solidFill>
                    <a:srgbClr val="1A1A1A"/>
                  </a:solidFill>
                  <a:latin typeface="DM Sans"/>
                  <a:ea typeface="DM Sans"/>
                  <a:cs typeface="DM Sans"/>
                  <a:sym typeface="DM Sans"/>
                </a:rPr>
                <a:t> of NarrativeNexus is designed for simplicity and efficiency, allowing users to seamlessly upload text, initiate sentiment analysis, and generate clear visual outputs.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323782" y="6530888"/>
            <a:ext cx="3688112" cy="3015864"/>
          </a:xfrm>
          <a:custGeom>
            <a:avLst/>
            <a:gdLst/>
            <a:ahLst/>
            <a:cxnLst/>
            <a:rect r="r" b="b" t="t" l="l"/>
            <a:pathLst>
              <a:path h="3015864" w="3688112">
                <a:moveTo>
                  <a:pt x="0" y="0"/>
                </a:moveTo>
                <a:lnTo>
                  <a:pt x="3688112" y="0"/>
                </a:lnTo>
                <a:lnTo>
                  <a:pt x="3688112" y="3015864"/>
                </a:lnTo>
                <a:lnTo>
                  <a:pt x="0" y="3015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273" t="0" r="-859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6275" y="5876690"/>
            <a:ext cx="8950220" cy="3736737"/>
          </a:xfrm>
          <a:custGeom>
            <a:avLst/>
            <a:gdLst/>
            <a:ahLst/>
            <a:cxnLst/>
            <a:rect r="r" b="b" t="t" l="l"/>
            <a:pathLst>
              <a:path h="3736737" w="8950220">
                <a:moveTo>
                  <a:pt x="0" y="0"/>
                </a:moveTo>
                <a:lnTo>
                  <a:pt x="8950220" y="0"/>
                </a:lnTo>
                <a:lnTo>
                  <a:pt x="8950220" y="3736737"/>
                </a:lnTo>
                <a:lnTo>
                  <a:pt x="0" y="37367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83" t="-5488" r="0" b="-1060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26034" y="6530888"/>
            <a:ext cx="3619933" cy="3015864"/>
          </a:xfrm>
          <a:custGeom>
            <a:avLst/>
            <a:gdLst/>
            <a:ahLst/>
            <a:cxnLst/>
            <a:rect r="r" b="b" t="t" l="l"/>
            <a:pathLst>
              <a:path h="3015864" w="3619933">
                <a:moveTo>
                  <a:pt x="0" y="0"/>
                </a:moveTo>
                <a:lnTo>
                  <a:pt x="3619932" y="0"/>
                </a:lnTo>
                <a:lnTo>
                  <a:pt x="3619932" y="3015864"/>
                </a:lnTo>
                <a:lnTo>
                  <a:pt x="0" y="30158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07" t="0" r="-1507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80039" y="884441"/>
            <a:ext cx="8131855" cy="4259059"/>
          </a:xfrm>
          <a:custGeom>
            <a:avLst/>
            <a:gdLst/>
            <a:ahLst/>
            <a:cxnLst/>
            <a:rect r="r" b="b" t="t" l="l"/>
            <a:pathLst>
              <a:path h="4259059" w="8131855">
                <a:moveTo>
                  <a:pt x="0" y="0"/>
                </a:moveTo>
                <a:lnTo>
                  <a:pt x="8131855" y="0"/>
                </a:lnTo>
                <a:lnTo>
                  <a:pt x="8131855" y="4259059"/>
                </a:lnTo>
                <a:lnTo>
                  <a:pt x="0" y="42590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66750" y="666750"/>
            <a:ext cx="8324850" cy="4192216"/>
            <a:chOff x="0" y="0"/>
            <a:chExt cx="11099800" cy="558962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66675"/>
              <a:ext cx="11099800" cy="30405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C5CBE3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Results &amp; Outcomes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533703"/>
              <a:ext cx="11099800" cy="20559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079"/>
                </a:lnSpc>
              </a:pPr>
              <a:r>
                <a:rPr lang="en-US" sz="2199">
                  <a:solidFill>
                    <a:srgbClr val="C5CBE3"/>
                  </a:solidFill>
                  <a:latin typeface="DM Sans"/>
                  <a:ea typeface="DM Sans"/>
                  <a:cs typeface="DM Sans"/>
                  <a:sym typeface="DM Sans"/>
                </a:rPr>
                <a:t>This </a:t>
              </a:r>
              <a:r>
                <a:rPr lang="en-US" sz="2199">
                  <a:solidFill>
                    <a:srgbClr val="C5CBE3"/>
                  </a:solidFill>
                  <a:latin typeface="DM Sans"/>
                  <a:ea typeface="DM Sans"/>
                  <a:cs typeface="DM Sans"/>
                  <a:sym typeface="DM Sans"/>
                </a:rPr>
                <a:t>project achieved </a:t>
              </a:r>
              <a:r>
                <a:rPr lang="en-US" b="true" sz="2199">
                  <a:solidFill>
                    <a:srgbClr val="C5CBE3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efficient topic discovery</a:t>
              </a:r>
              <a:r>
                <a:rPr lang="en-US" sz="2199">
                  <a:solidFill>
                    <a:srgbClr val="C5CBE3"/>
                  </a:solidFill>
                  <a:latin typeface="DM Sans"/>
                  <a:ea typeface="DM Sans"/>
                  <a:cs typeface="DM Sans"/>
                  <a:sym typeface="DM Sans"/>
                </a:rPr>
                <a:t>, accurate sentiment detection, and meaningful summaries, significantly enhancing readability and user comprehension of vast text data across various domains.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8324850" cy="3113351"/>
            <a:chOff x="0" y="0"/>
            <a:chExt cx="11099800" cy="415113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1099800" cy="1554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C5CBE3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Challenges Faced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047803"/>
              <a:ext cx="11099800" cy="21033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219"/>
                </a:lnSpc>
              </a:pPr>
              <a:r>
                <a:rPr lang="en-US" sz="2299">
                  <a:solidFill>
                    <a:srgbClr val="C5CBE3"/>
                  </a:solidFill>
                  <a:latin typeface="DM Sans"/>
                  <a:ea typeface="DM Sans"/>
                  <a:cs typeface="DM Sans"/>
                  <a:sym typeface="DM Sans"/>
                </a:rPr>
                <a:t>Navigating the complexities of our project involved </a:t>
              </a:r>
              <a:r>
                <a:rPr lang="en-US" b="true" sz="2299">
                  <a:solidFill>
                    <a:srgbClr val="C5CBE3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overcoming obstacles</a:t>
              </a:r>
              <a:r>
                <a:rPr lang="en-US" sz="2299">
                  <a:solidFill>
                    <a:srgbClr val="C5CBE3"/>
                  </a:solidFill>
                  <a:latin typeface="DM Sans"/>
                  <a:ea typeface="DM Sans"/>
                  <a:cs typeface="DM Sans"/>
                  <a:sym typeface="DM Sans"/>
                </a:rPr>
                <a:t> such as selecting the optimal number of topics, comparing models, handling large text volumes, and integrating machine learning with user interfaces.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3041448" cy="4627826"/>
            <a:chOff x="0" y="0"/>
            <a:chExt cx="17388598" cy="617043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66675"/>
              <a:ext cx="11099800" cy="30405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C5CBE3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Future Enhancements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533703"/>
              <a:ext cx="17388598" cy="26367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96569" indent="-248284" lvl="1">
                <a:lnSpc>
                  <a:spcPts val="3219"/>
                </a:lnSpc>
                <a:buFont typeface="Arial"/>
                <a:buChar char="•"/>
              </a:pPr>
              <a:r>
                <a:rPr lang="en-US" sz="2299">
                  <a:solidFill>
                    <a:srgbClr val="C5CBE3"/>
                  </a:solidFill>
                  <a:latin typeface="DM Sans"/>
                  <a:ea typeface="DM Sans"/>
                  <a:cs typeface="DM Sans"/>
                  <a:sym typeface="DM Sans"/>
                </a:rPr>
                <a:t>Multilingu</a:t>
              </a:r>
              <a:r>
                <a:rPr lang="en-US" sz="2299">
                  <a:solidFill>
                    <a:srgbClr val="C5CBE3"/>
                  </a:solidFill>
                  <a:latin typeface="DM Sans"/>
                  <a:ea typeface="DM Sans"/>
                  <a:cs typeface="DM Sans"/>
                  <a:sym typeface="DM Sans"/>
                </a:rPr>
                <a:t>al &amp; Domain-Specific Support: Extend analysis to multiple languages and adapt models for domains like healthcare, education, and corporate feedback.</a:t>
              </a:r>
            </a:p>
            <a:p>
              <a:pPr algn="just" marL="496569" indent="-248284" lvl="1">
                <a:lnSpc>
                  <a:spcPts val="3219"/>
                </a:lnSpc>
                <a:buFont typeface="Arial"/>
                <a:buChar char="•"/>
              </a:pPr>
              <a:r>
                <a:rPr lang="en-US" sz="2299">
                  <a:solidFill>
                    <a:srgbClr val="C5CBE3"/>
                  </a:solidFill>
                  <a:latin typeface="DM Sans"/>
                  <a:ea typeface="DM Sans"/>
                  <a:cs typeface="DM Sans"/>
                  <a:sym typeface="DM Sans"/>
                </a:rPr>
                <a:t>Advanced Dashboards &amp; Cloud Deployment: Introduce interactive dashboards with scalable cloud deployment for wider accessibility and performance.</a:t>
              </a:r>
            </a:p>
            <a:p>
              <a:pPr algn="just" marL="0" indent="0" lvl="0">
                <a:lnSpc>
                  <a:spcPts val="3219"/>
                </a:lnSpc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8324850" cy="2632656"/>
            <a:chOff x="0" y="0"/>
            <a:chExt cx="11099800" cy="351020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1099800" cy="1554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C5CBE3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Conclusion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047803"/>
              <a:ext cx="11099800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C5CBE3"/>
                  </a:solidFill>
                  <a:latin typeface="DM Sans"/>
                  <a:ea typeface="DM Sans"/>
                  <a:cs typeface="DM Sans"/>
                  <a:sym typeface="DM Sans"/>
                </a:rPr>
                <a:t>In this project, we successfully built an </a:t>
              </a:r>
              <a:r>
                <a:rPr lang="en-US" b="true" sz="2100">
                  <a:solidFill>
                    <a:srgbClr val="C5CBE3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end-to-end NLP system</a:t>
              </a:r>
              <a:r>
                <a:rPr lang="en-US" sz="2100">
                  <a:solidFill>
                    <a:srgbClr val="C5CBE3"/>
                  </a:solidFill>
                  <a:latin typeface="DM Sans"/>
                  <a:ea typeface="DM Sans"/>
                  <a:cs typeface="DM Sans"/>
                  <a:sym typeface="DM Sans"/>
                </a:rPr>
                <a:t> that effectively demonstrates the use of AI in text analytics, achieving our project goals through innovative solutions.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2105025" y="6704698"/>
            <a:ext cx="796706" cy="781952"/>
            <a:chOff x="0" y="0"/>
            <a:chExt cx="685800" cy="673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5800" cy="668020"/>
            </a:xfrm>
            <a:custGeom>
              <a:avLst/>
              <a:gdLst/>
              <a:ahLst/>
              <a:cxnLst/>
              <a:rect r="r" b="b" t="t" l="l"/>
              <a:pathLst>
                <a:path h="668020" w="685800">
                  <a:moveTo>
                    <a:pt x="342900" y="0"/>
                  </a:moveTo>
                  <a:lnTo>
                    <a:pt x="434340" y="162560"/>
                  </a:lnTo>
                  <a:lnTo>
                    <a:pt x="618490" y="132080"/>
                  </a:lnTo>
                  <a:lnTo>
                    <a:pt x="547370" y="304800"/>
                  </a:lnTo>
                  <a:lnTo>
                    <a:pt x="685800" y="430530"/>
                  </a:lnTo>
                  <a:lnTo>
                    <a:pt x="506730" y="482600"/>
                  </a:lnTo>
                  <a:lnTo>
                    <a:pt x="495300" y="668020"/>
                  </a:lnTo>
                  <a:lnTo>
                    <a:pt x="342900" y="561340"/>
                  </a:lnTo>
                  <a:lnTo>
                    <a:pt x="190500" y="668020"/>
                  </a:lnTo>
                  <a:lnTo>
                    <a:pt x="179070" y="482600"/>
                  </a:lnTo>
                  <a:lnTo>
                    <a:pt x="0" y="430530"/>
                  </a:lnTo>
                  <a:lnTo>
                    <a:pt x="138430" y="304800"/>
                  </a:lnTo>
                  <a:lnTo>
                    <a:pt x="67310" y="132080"/>
                  </a:lnTo>
                  <a:lnTo>
                    <a:pt x="251460" y="162560"/>
                  </a:lnTo>
                  <a:close/>
                </a:path>
              </a:pathLst>
            </a:custGeom>
            <a:solidFill>
              <a:srgbClr val="C5CBE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39700" y="117475"/>
              <a:ext cx="406400" cy="441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105025" y="4248150"/>
            <a:ext cx="796706" cy="781952"/>
            <a:chOff x="0" y="0"/>
            <a:chExt cx="685800" cy="6731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85800" cy="668020"/>
            </a:xfrm>
            <a:custGeom>
              <a:avLst/>
              <a:gdLst/>
              <a:ahLst/>
              <a:cxnLst/>
              <a:rect r="r" b="b" t="t" l="l"/>
              <a:pathLst>
                <a:path h="668020" w="685800">
                  <a:moveTo>
                    <a:pt x="342900" y="0"/>
                  </a:moveTo>
                  <a:lnTo>
                    <a:pt x="434340" y="162560"/>
                  </a:lnTo>
                  <a:lnTo>
                    <a:pt x="618490" y="132080"/>
                  </a:lnTo>
                  <a:lnTo>
                    <a:pt x="547370" y="304800"/>
                  </a:lnTo>
                  <a:lnTo>
                    <a:pt x="685800" y="430530"/>
                  </a:lnTo>
                  <a:lnTo>
                    <a:pt x="506730" y="482600"/>
                  </a:lnTo>
                  <a:lnTo>
                    <a:pt x="495300" y="668020"/>
                  </a:lnTo>
                  <a:lnTo>
                    <a:pt x="342900" y="561340"/>
                  </a:lnTo>
                  <a:lnTo>
                    <a:pt x="190500" y="668020"/>
                  </a:lnTo>
                  <a:lnTo>
                    <a:pt x="179070" y="482600"/>
                  </a:lnTo>
                  <a:lnTo>
                    <a:pt x="0" y="430530"/>
                  </a:lnTo>
                  <a:lnTo>
                    <a:pt x="138430" y="304800"/>
                  </a:lnTo>
                  <a:lnTo>
                    <a:pt x="67310" y="132080"/>
                  </a:lnTo>
                  <a:lnTo>
                    <a:pt x="251460" y="162560"/>
                  </a:lnTo>
                  <a:close/>
                </a:path>
              </a:pathLst>
            </a:custGeom>
            <a:solidFill>
              <a:srgbClr val="C5CBE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39700" y="117475"/>
              <a:ext cx="406400" cy="441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543300" y="6647999"/>
            <a:ext cx="5448300" cy="895350"/>
            <a:chOff x="0" y="0"/>
            <a:chExt cx="7264400" cy="119380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731584"/>
              <a:ext cx="7264400" cy="4622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39"/>
                </a:lnSpc>
              </a:pPr>
              <a:r>
                <a:rPr lang="en-US" sz="2099">
                  <a:solidFill>
                    <a:srgbClr val="C5CBE3"/>
                  </a:solidFill>
                  <a:latin typeface="DM Sans"/>
                  <a:ea typeface="DM Sans"/>
                  <a:cs typeface="DM Sans"/>
                  <a:sym typeface="DM Sans"/>
                </a:rPr>
                <a:t>vineelapagolu@gmail.com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47625"/>
              <a:ext cx="7264400" cy="571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</a:pPr>
              <a:r>
                <a:rPr lang="en-US" sz="2599">
                  <a:solidFill>
                    <a:srgbClr val="C5CBE3"/>
                  </a:solidFill>
                  <a:latin typeface="DM Sans"/>
                  <a:ea typeface="DM Sans"/>
                  <a:cs typeface="DM Sans"/>
                  <a:sym typeface="DM Sans"/>
                </a:rPr>
                <a:t>EMAIL CONTACT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543300" y="4248150"/>
            <a:ext cx="5448300" cy="902542"/>
            <a:chOff x="0" y="0"/>
            <a:chExt cx="7264400" cy="1203389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731584"/>
              <a:ext cx="7264400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 u="sng">
                  <a:solidFill>
                    <a:srgbClr val="C5CBE3"/>
                  </a:solidFill>
                  <a:latin typeface="DM Sans"/>
                  <a:ea typeface="DM Sans"/>
                  <a:cs typeface="DM Sans"/>
                  <a:sym typeface="DM Sans"/>
                  <a:hlinkClick r:id="rId3" tooltip="https://www.linkedin.com/in/vineela-pagolu-a5b44b2a4/"/>
                </a:rPr>
                <a:t>LinkedIn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47625"/>
              <a:ext cx="7264400" cy="571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</a:pPr>
              <a:r>
                <a:rPr lang="en-US" sz="2599">
                  <a:solidFill>
                    <a:srgbClr val="C5CBE3"/>
                  </a:solidFill>
                  <a:latin typeface="DM Sans"/>
                  <a:ea typeface="DM Sans"/>
                  <a:cs typeface="DM Sans"/>
                  <a:sym typeface="DM Sans"/>
                </a:rPr>
                <a:t>CONNECT WITH ME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666750" y="851535"/>
            <a:ext cx="9763125" cy="1282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9600" strike="noStrike" u="none">
                <a:solidFill>
                  <a:srgbClr val="C5CBE3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1066800"/>
            <a:ext cx="8324850" cy="3077791"/>
            <a:chOff x="0" y="0"/>
            <a:chExt cx="11099800" cy="410372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1099800" cy="1554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C5CBE3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Problem Statement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047803"/>
              <a:ext cx="11099800" cy="20559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079"/>
                </a:lnSpc>
              </a:pPr>
              <a:r>
                <a:rPr lang="en-US" sz="2199">
                  <a:solidFill>
                    <a:srgbClr val="C5CBE3"/>
                  </a:solidFill>
                  <a:latin typeface="DM Sans"/>
                  <a:ea typeface="DM Sans"/>
                  <a:cs typeface="DM Sans"/>
                  <a:sym typeface="DM Sans"/>
                </a:rPr>
                <a:t>L</a:t>
              </a:r>
              <a:r>
                <a:rPr lang="en-US" sz="2199">
                  <a:solidFill>
                    <a:srgbClr val="C5CBE3"/>
                  </a:solidFill>
                  <a:latin typeface="DM Sans"/>
                  <a:ea typeface="DM Sans"/>
                  <a:cs typeface="DM Sans"/>
                  <a:sym typeface="DM Sans"/>
                </a:rPr>
                <a:t>arge volumes of unstructured text such as news articles and reports make manual analysis time-consuming and inefficient. There is a strong need for automated systems that can extract insights, summarize content, and analyze sentiment effectively.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8324850" cy="3113351"/>
            <a:chOff x="0" y="0"/>
            <a:chExt cx="11099800" cy="415113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1099800" cy="1554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C5CBE3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Project Objective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047803"/>
              <a:ext cx="11099800" cy="21033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219"/>
                </a:lnSpc>
              </a:pPr>
              <a:r>
                <a:rPr lang="en-US" sz="2299">
                  <a:solidFill>
                    <a:srgbClr val="C5CBE3"/>
                  </a:solidFill>
                  <a:latin typeface="DM Sans"/>
                  <a:ea typeface="DM Sans"/>
                  <a:cs typeface="DM Sans"/>
                  <a:sym typeface="DM Sans"/>
                </a:rPr>
                <a:t>The goal of NarrativeNexus is to </a:t>
              </a:r>
              <a:r>
                <a:rPr lang="en-US" b="true" sz="2299">
                  <a:solidFill>
                    <a:srgbClr val="C5CBE3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automate text analysis</a:t>
              </a:r>
              <a:r>
                <a:rPr lang="en-US" sz="2299">
                  <a:solidFill>
                    <a:srgbClr val="C5CBE3"/>
                  </a:solidFill>
                  <a:latin typeface="DM Sans"/>
                  <a:ea typeface="DM Sans"/>
                  <a:cs typeface="DM Sans"/>
                  <a:sym typeface="DM Sans"/>
                </a:rPr>
                <a:t> through efficient topic extraction, sentiment identification, and summarization, all while providing a user-friendly interface that simplifies complex machine learning processes.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51971" y="1797581"/>
            <a:ext cx="5573478" cy="4908125"/>
            <a:chOff x="0" y="0"/>
            <a:chExt cx="1308766" cy="11525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8766" cy="1152527"/>
            </a:xfrm>
            <a:custGeom>
              <a:avLst/>
              <a:gdLst/>
              <a:ahLst/>
              <a:cxnLst/>
              <a:rect r="r" b="b" t="t" l="l"/>
              <a:pathLst>
                <a:path h="1152527" w="1308766">
                  <a:moveTo>
                    <a:pt x="0" y="0"/>
                  </a:moveTo>
                  <a:lnTo>
                    <a:pt x="1308766" y="0"/>
                  </a:lnTo>
                  <a:lnTo>
                    <a:pt x="1308766" y="1152527"/>
                  </a:lnTo>
                  <a:lnTo>
                    <a:pt x="0" y="1152527"/>
                  </a:lnTo>
                  <a:close/>
                </a:path>
              </a:pathLst>
            </a:custGeom>
            <a:blipFill>
              <a:blip r:embed="rId2"/>
              <a:stretch>
                <a:fillRect l="0" t="-27645" r="0" b="-2764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8324850" cy="3077791"/>
            <a:chOff x="0" y="0"/>
            <a:chExt cx="11099800" cy="410372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1099800" cy="1554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C5CBE3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Dataset Overview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047803"/>
              <a:ext cx="11099800" cy="20559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079"/>
                </a:lnSpc>
              </a:pPr>
              <a:r>
                <a:rPr lang="en-US" sz="2199">
                  <a:solidFill>
                    <a:srgbClr val="C5CBE3"/>
                  </a:solidFill>
                  <a:latin typeface="DM Sans"/>
                  <a:ea typeface="DM Sans"/>
                  <a:cs typeface="DM Sans"/>
                  <a:sym typeface="DM Sans"/>
                </a:rPr>
                <a:t>The project utilizes the </a:t>
              </a:r>
              <a:r>
                <a:rPr lang="en-US" b="true" sz="2199">
                  <a:solidFill>
                    <a:srgbClr val="C5CBE3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BBC News Dataset</a:t>
              </a:r>
              <a:r>
                <a:rPr lang="en-US" sz="2199">
                  <a:solidFill>
                    <a:srgbClr val="C5CBE3"/>
                  </a:solidFill>
                  <a:latin typeface="DM Sans"/>
                  <a:ea typeface="DM Sans"/>
                  <a:cs typeface="DM Sans"/>
                  <a:sym typeface="DM Sans"/>
                </a:rPr>
                <a:t>, containing real-world unlabeled articles, justifying our choice of an </a:t>
              </a:r>
              <a:r>
                <a:rPr lang="en-US" b="true" sz="2199">
                  <a:solidFill>
                    <a:srgbClr val="C5CBE3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unsupervised learning approach</a:t>
              </a:r>
              <a:r>
                <a:rPr lang="en-US" sz="2199">
                  <a:solidFill>
                    <a:srgbClr val="C5CBE3"/>
                  </a:solidFill>
                  <a:latin typeface="DM Sans"/>
                  <a:ea typeface="DM Sans"/>
                  <a:cs typeface="DM Sans"/>
                  <a:sym typeface="DM Sans"/>
                </a:rPr>
                <a:t> for effective analysis and topic modeling.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27698" y="2979273"/>
            <a:ext cx="8324850" cy="3266388"/>
            <a:chOff x="0" y="0"/>
            <a:chExt cx="11099800" cy="435518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66675"/>
              <a:ext cx="11099800" cy="13328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590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825979"/>
              <a:ext cx="11099800" cy="25292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74979" indent="-237490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C5CBE3"/>
                  </a:solidFill>
                  <a:latin typeface="DM Sans"/>
                  <a:ea typeface="DM Sans"/>
                  <a:cs typeface="DM Sans"/>
                  <a:sym typeface="DM Sans"/>
                </a:rPr>
                <a:t>T</a:t>
              </a:r>
              <a:r>
                <a:rPr lang="en-US" sz="2199">
                  <a:solidFill>
                    <a:srgbClr val="C5CBE3"/>
                  </a:solidFill>
                  <a:latin typeface="DM Sans"/>
                  <a:ea typeface="DM Sans"/>
                  <a:cs typeface="DM Sans"/>
                  <a:sym typeface="DM Sans"/>
                </a:rPr>
                <a:t>he dataset used contains 2,225 records with 17 columns, representing news-related textual data.</a:t>
              </a:r>
            </a:p>
            <a:p>
              <a:pPr algn="just" marL="474979" indent="-237490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C5CBE3"/>
                  </a:solidFill>
                  <a:latin typeface="DM Sans"/>
                  <a:ea typeface="DM Sans"/>
                  <a:cs typeface="DM Sans"/>
                  <a:sym typeface="DM Sans"/>
                </a:rPr>
                <a:t>The data is primarily unstructured text, suitable for natural language processing tasks.</a:t>
              </a:r>
            </a:p>
            <a:p>
              <a:pPr algn="just" marL="0" indent="0" lvl="0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02328" y="1917166"/>
            <a:ext cx="8448511" cy="6452668"/>
          </a:xfrm>
          <a:custGeom>
            <a:avLst/>
            <a:gdLst/>
            <a:ahLst/>
            <a:cxnLst/>
            <a:rect r="r" b="b" t="t" l="l"/>
            <a:pathLst>
              <a:path h="6452668" w="8448511">
                <a:moveTo>
                  <a:pt x="0" y="0"/>
                </a:moveTo>
                <a:lnTo>
                  <a:pt x="8448511" y="0"/>
                </a:lnTo>
                <a:lnTo>
                  <a:pt x="8448511" y="6452668"/>
                </a:lnTo>
                <a:lnTo>
                  <a:pt x="0" y="64526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045" t="-20751" r="-10777" b="-830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66750" y="666750"/>
            <a:ext cx="8324850" cy="3801691"/>
            <a:chOff x="0" y="0"/>
            <a:chExt cx="11099800" cy="506892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66675"/>
              <a:ext cx="11099800" cy="30405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C5CBE3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System Architecture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533703"/>
              <a:ext cx="11099800" cy="15352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079"/>
                </a:lnSpc>
              </a:pPr>
              <a:r>
                <a:rPr lang="en-US" sz="2199">
                  <a:solidFill>
                    <a:srgbClr val="C5CBE3"/>
                  </a:solidFill>
                  <a:latin typeface="DM Sans"/>
                  <a:ea typeface="DM Sans"/>
                  <a:cs typeface="DM Sans"/>
                  <a:sym typeface="DM Sans"/>
                </a:rPr>
                <a:t>This section outlines the </a:t>
              </a:r>
              <a:r>
                <a:rPr lang="en-US" b="true" sz="2199">
                  <a:solidFill>
                    <a:srgbClr val="C5CBE3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high-level flow</a:t>
              </a:r>
              <a:r>
                <a:rPr lang="en-US" sz="2199">
                  <a:solidFill>
                    <a:srgbClr val="C5CBE3"/>
                  </a:solidFill>
                  <a:latin typeface="DM Sans"/>
                  <a:ea typeface="DM Sans"/>
                  <a:cs typeface="DM Sans"/>
                  <a:sym typeface="DM Sans"/>
                </a:rPr>
                <a:t> of our platform. It illustrates how data is processed, from input to preprocessing and ultimately to user-friendly visual outputs.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89128" y="684884"/>
            <a:ext cx="6734464" cy="8573416"/>
          </a:xfrm>
          <a:custGeom>
            <a:avLst/>
            <a:gdLst/>
            <a:ahLst/>
            <a:cxnLst/>
            <a:rect r="r" b="b" t="t" l="l"/>
            <a:pathLst>
              <a:path h="8573416" w="6734464">
                <a:moveTo>
                  <a:pt x="0" y="0"/>
                </a:moveTo>
                <a:lnTo>
                  <a:pt x="6734464" y="0"/>
                </a:lnTo>
                <a:lnTo>
                  <a:pt x="6734464" y="8573416"/>
                </a:lnTo>
                <a:lnTo>
                  <a:pt x="0" y="8573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9107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66750" y="666750"/>
            <a:ext cx="8324850" cy="5232981"/>
            <a:chOff x="0" y="0"/>
            <a:chExt cx="11099800" cy="697730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66675"/>
              <a:ext cx="11099800" cy="45264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C5CBE3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Data Preprocessing Steps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5019603"/>
              <a:ext cx="11099800" cy="1957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C5CBE3"/>
                  </a:solidFill>
                  <a:latin typeface="DM Sans"/>
                  <a:ea typeface="DM Sans"/>
                  <a:cs typeface="DM Sans"/>
                  <a:sym typeface="DM Sans"/>
                </a:rPr>
                <a:t>Effective data preprocessing is essential for </a:t>
              </a:r>
              <a:r>
                <a:rPr lang="en-US" b="true" sz="2100">
                  <a:solidFill>
                    <a:srgbClr val="C5CBE3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enhancing</a:t>
              </a:r>
              <a:r>
                <a:rPr lang="en-US" sz="2100">
                  <a:solidFill>
                    <a:srgbClr val="C5CBE3"/>
                  </a:solidFill>
                  <a:latin typeface="DM Sans"/>
                  <a:ea typeface="DM Sans"/>
                  <a:cs typeface="DM Sans"/>
                  <a:sym typeface="DM Sans"/>
                </a:rPr>
                <a:t> the quality of text analysis. This involves steps such as lowercasing, punctuation removal, stopword removal, and lemmatization to prepare data for modeling.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55372" y="619108"/>
            <a:ext cx="7027560" cy="9048784"/>
          </a:xfrm>
          <a:custGeom>
            <a:avLst/>
            <a:gdLst/>
            <a:ahLst/>
            <a:cxnLst/>
            <a:rect r="r" b="b" t="t" l="l"/>
            <a:pathLst>
              <a:path h="9048784" w="7027560">
                <a:moveTo>
                  <a:pt x="0" y="0"/>
                </a:moveTo>
                <a:lnTo>
                  <a:pt x="7027560" y="0"/>
                </a:lnTo>
                <a:lnTo>
                  <a:pt x="7027560" y="9048784"/>
                </a:lnTo>
                <a:lnTo>
                  <a:pt x="0" y="904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3262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66750" y="666750"/>
            <a:ext cx="8324850" cy="4118556"/>
            <a:chOff x="0" y="0"/>
            <a:chExt cx="11099800" cy="549140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66675"/>
              <a:ext cx="11099800" cy="30405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C5CBE3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Topic Modeling Overview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533703"/>
              <a:ext cx="11099800" cy="1957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C5CBE3"/>
                  </a:solidFill>
                  <a:latin typeface="DM Sans"/>
                  <a:ea typeface="DM Sans"/>
                  <a:cs typeface="DM Sans"/>
                  <a:sym typeface="DM Sans"/>
                </a:rPr>
                <a:t>Topic modeling is a crucial technique in natural language processing that helps identify underlying themes in large text corpora, enabling more efficient analysis through automated methods like LDA and NMF.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3516" y="5052502"/>
            <a:ext cx="8600976" cy="4730537"/>
          </a:xfrm>
          <a:custGeom>
            <a:avLst/>
            <a:gdLst/>
            <a:ahLst/>
            <a:cxnLst/>
            <a:rect r="r" b="b" t="t" l="l"/>
            <a:pathLst>
              <a:path h="4730537" w="8600976">
                <a:moveTo>
                  <a:pt x="0" y="0"/>
                </a:moveTo>
                <a:lnTo>
                  <a:pt x="8600976" y="0"/>
                </a:lnTo>
                <a:lnTo>
                  <a:pt x="8600976" y="4730537"/>
                </a:lnTo>
                <a:lnTo>
                  <a:pt x="0" y="47305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66750" y="733425"/>
            <a:ext cx="5753100" cy="3378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C5CBE3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LDA vs NMF Comparison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296400" y="2055479"/>
            <a:ext cx="7191375" cy="1442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03"/>
              </a:lnSpc>
            </a:pPr>
            <a:r>
              <a:rPr lang="en-US" sz="2073">
                <a:solidFill>
                  <a:srgbClr val="C5CBE3"/>
                </a:solidFill>
                <a:latin typeface="DM Sans"/>
                <a:ea typeface="DM Sans"/>
                <a:cs typeface="DM Sans"/>
                <a:sym typeface="DM Sans"/>
              </a:rPr>
              <a:t>LDA (Latent Dirichlet Allocation) provides a </a:t>
            </a:r>
            <a:r>
              <a:rPr lang="en-US" b="true" sz="2073">
                <a:solidFill>
                  <a:srgbClr val="C5CBE3"/>
                </a:solidFill>
                <a:latin typeface="DM Sans Bold"/>
                <a:ea typeface="DM Sans Bold"/>
                <a:cs typeface="DM Sans Bold"/>
                <a:sym typeface="DM Sans Bold"/>
              </a:rPr>
              <a:t>coherence score</a:t>
            </a:r>
            <a:r>
              <a:rPr lang="en-US" sz="2073">
                <a:solidFill>
                  <a:srgbClr val="C5CBE3"/>
                </a:solidFill>
                <a:latin typeface="DM Sans"/>
                <a:ea typeface="DM Sans"/>
                <a:cs typeface="DM Sans"/>
                <a:sym typeface="DM Sans"/>
              </a:rPr>
              <a:t> based on word distribution across documents, emphasizing interpretability but facing challenges with overlapping topics, leading to less distinct groupings.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296400" y="1333500"/>
            <a:ext cx="7191375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</a:pPr>
            <a:r>
              <a:rPr lang="en-US" b="true" sz="2600">
                <a:solidFill>
                  <a:srgbClr val="C5CBE3"/>
                </a:solidFill>
                <a:latin typeface="DM Sans Bold"/>
                <a:ea typeface="DM Sans Bold"/>
                <a:cs typeface="DM Sans Bold"/>
                <a:sym typeface="DM Sans Bold"/>
              </a:rPr>
              <a:t>LDA METRICS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296400" y="4670938"/>
            <a:ext cx="7191375" cy="1804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03"/>
              </a:lnSpc>
            </a:pPr>
            <a:r>
              <a:rPr lang="en-US" sz="2073">
                <a:solidFill>
                  <a:srgbClr val="C5CBE3"/>
                </a:solidFill>
                <a:latin typeface="DM Sans"/>
                <a:ea typeface="DM Sans"/>
                <a:cs typeface="DM Sans"/>
                <a:sym typeface="DM Sans"/>
              </a:rPr>
              <a:t>NMF (Non-negative Matrix Factorization) excels in achieving </a:t>
            </a:r>
            <a:r>
              <a:rPr lang="en-US" b="true" sz="2073">
                <a:solidFill>
                  <a:srgbClr val="C5CBE3"/>
                </a:solidFill>
                <a:latin typeface="DM Sans Bold"/>
                <a:ea typeface="DM Sans Bold"/>
                <a:cs typeface="DM Sans Bold"/>
                <a:sym typeface="DM Sans Bold"/>
              </a:rPr>
              <a:t>clearer topic separation</a:t>
            </a:r>
            <a:r>
              <a:rPr lang="en-US" sz="2073">
                <a:solidFill>
                  <a:srgbClr val="C5CBE3"/>
                </a:solidFill>
                <a:latin typeface="DM Sans"/>
                <a:ea typeface="DM Sans"/>
                <a:cs typeface="DM Sans"/>
                <a:sym typeface="DM Sans"/>
              </a:rPr>
              <a:t>, resulting in higher coherence scores and enhanced interpretability, making it more suitable for distinct topic modeling in diverse datasets.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96400" y="3849373"/>
            <a:ext cx="7191375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</a:pPr>
            <a:r>
              <a:rPr lang="en-US" b="true" sz="2600">
                <a:solidFill>
                  <a:srgbClr val="C5CBE3"/>
                </a:solidFill>
                <a:latin typeface="DM Sans Bold"/>
                <a:ea typeface="DM Sans Bold"/>
                <a:cs typeface="DM Sans Bold"/>
                <a:sym typeface="DM Sans Bold"/>
              </a:rPr>
              <a:t>NMF METRICS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31672" y="433290"/>
            <a:ext cx="6856634" cy="9420419"/>
          </a:xfrm>
          <a:custGeom>
            <a:avLst/>
            <a:gdLst/>
            <a:ahLst/>
            <a:cxnLst/>
            <a:rect r="r" b="b" t="t" l="l"/>
            <a:pathLst>
              <a:path h="9420419" w="6856634">
                <a:moveTo>
                  <a:pt x="0" y="0"/>
                </a:moveTo>
                <a:lnTo>
                  <a:pt x="6856634" y="0"/>
                </a:lnTo>
                <a:lnTo>
                  <a:pt x="6856634" y="9420420"/>
                </a:lnTo>
                <a:lnTo>
                  <a:pt x="0" y="9420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66750" y="666750"/>
            <a:ext cx="8324850" cy="4301436"/>
            <a:chOff x="0" y="0"/>
            <a:chExt cx="11099800" cy="573524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66675"/>
              <a:ext cx="11099800" cy="30405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C5CBE3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Final Topic Modeling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533703"/>
              <a:ext cx="11099800" cy="2201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359"/>
                </a:lnSpc>
              </a:pPr>
              <a:r>
                <a:rPr lang="en-US" sz="2399">
                  <a:solidFill>
                    <a:srgbClr val="C5CBE3"/>
                  </a:solidFill>
                  <a:latin typeface="DM Sans"/>
                  <a:ea typeface="DM Sans"/>
                  <a:cs typeface="DM Sans"/>
                  <a:sym typeface="DM Sans"/>
                </a:rPr>
                <a:t>The final model identified five key topics: </a:t>
              </a:r>
              <a:r>
                <a:rPr lang="en-US" b="true" sz="2399">
                  <a:solidFill>
                    <a:srgbClr val="C5CBE3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Sports, Politics, Technology, Entertainment</a:t>
              </a:r>
              <a:r>
                <a:rPr lang="en-US" sz="2399">
                  <a:solidFill>
                    <a:srgbClr val="C5CBE3"/>
                  </a:solidFill>
                  <a:latin typeface="DM Sans"/>
                  <a:ea typeface="DM Sans"/>
                  <a:cs typeface="DM Sans"/>
                  <a:sym typeface="DM Sans"/>
                </a:rPr>
                <a:t>, and </a:t>
              </a:r>
              <a:r>
                <a:rPr lang="en-US" b="true" sz="2399">
                  <a:solidFill>
                    <a:srgbClr val="C5CBE3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Economy</a:t>
              </a:r>
              <a:r>
                <a:rPr lang="en-US" sz="2399">
                  <a:solidFill>
                    <a:srgbClr val="C5CBE3"/>
                  </a:solidFill>
                  <a:latin typeface="DM Sans"/>
                  <a:ea typeface="DM Sans"/>
                  <a:cs typeface="DM Sans"/>
                  <a:sym typeface="DM Sans"/>
                </a:rPr>
                <a:t>, highlighting diverse themes within the dataset for targeted analysis and user relevance.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NarrativeNexus</dc:description>
  <dc:identifier>DAG-4Si51aA</dc:identifier>
  <dcterms:modified xsi:type="dcterms:W3CDTF">2011-08-01T06:04:30Z</dcterms:modified>
  <cp:revision>1</cp:revision>
  <dc:title>Presentation - NarrativeNexus</dc:title>
</cp:coreProperties>
</file>